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  <p:embeddedFont>
      <p:font typeface="Average"/>
      <p:regular r:id="rId26"/>
    </p:embeddedFont>
    <p:embeddedFont>
      <p:font typeface="Alfa Slab One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6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verage-regular.fntdata"/><Relationship Id="rId25" Type="http://schemas.openxmlformats.org/officeDocument/2006/relationships/font" Target="fonts/ProximaNova-boldItalic.fntdata"/><Relationship Id="rId27" Type="http://schemas.openxmlformats.org/officeDocument/2006/relationships/font" Target="fonts/AlfaSlab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5c8e078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5c8e078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5c768a72e_2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75c768a72e_2_1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5c768a72e_2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75c768a72e_2_1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5c768a72e_2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75c768a72e_2_1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5c768a72e_2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75c768a72e_2_17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768a72e_2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75c768a72e_2_1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5c768a72e_2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75c768a72e_2_18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5c768a72e_2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75c768a72e_2_20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5c768a72e_2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75c768a72e_2_1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5c768a72e_2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75c768a72e_2_1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5c768a72e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75c768a72e_2_1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5c768a72e_2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75c768a72e_2_1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5c768a72e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75c768a72e_2_1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5c768a72e_2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75c768a72e_2_1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5c768a72e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75c768a72e_2_1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5c768a72e_2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75c768a72e_2_1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_AND_BODY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311760" y="444960"/>
            <a:ext cx="8520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60" y="1152360"/>
            <a:ext cx="8520000" cy="34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311760" y="444960"/>
            <a:ext cx="8520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311760" y="1152360"/>
            <a:ext cx="8520000" cy="3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ctrTitle"/>
          </p:nvPr>
        </p:nvSpPr>
        <p:spPr>
          <a:xfrm>
            <a:off x="694908" y="766200"/>
            <a:ext cx="7801500" cy="17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Migrating ProRes/MOV to FFV1/MKV</a:t>
            </a:r>
            <a:endParaRPr sz="360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61125" y="2175451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Kieran O’Leary - IFI Irish Film Archive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Budapest 2019-12-05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@kieranjol #nttw4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fi_pos_colour1800.jpg"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149" y="3722350"/>
            <a:ext cx="1712952" cy="10192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6750000" y="4715400"/>
            <a:ext cx="23940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4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5440" y="150120"/>
            <a:ext cx="3676320" cy="474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360" y="138960"/>
            <a:ext cx="6077160" cy="486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8480" y="128160"/>
            <a:ext cx="4880160" cy="488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1880" y="291600"/>
            <a:ext cx="5805360" cy="456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480" y="919800"/>
            <a:ext cx="7143480" cy="390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040" y="744480"/>
            <a:ext cx="7200720" cy="3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IFI outcome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0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lang="en" sz="18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preserve ProRes within MOV for now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1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lang="en" sz="18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ProRes is capable of self-description in ways FFV1 is not</a:t>
            </a:r>
            <a:endParaRPr b="0" sz="1800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VLC needs improvements for handling MOV/MKV</a:t>
            </a:r>
            <a:endParaRPr sz="1800">
              <a:solidFill>
                <a:srgbClr val="595959"/>
              </a:solidFill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lang="en" sz="18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Most likely not an appropriate migration YET - Could change in the future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lang="en" sz="18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Report display issues in MOV/MKV in VLC and hopefully financially support a fix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lang="en" sz="18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Report clean aperture metadata mapping between MOV and Matroska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lang="en" sz="18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Focus more on improving the decoding and display tools rather than changing formats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lang="en" sz="18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This is not a failed exercise, it’s a process of continual improvement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lang="en" sz="18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Lesson: Report issues and fund improvements!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599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normalise lossy video to lossless?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FFV1/MKV - Free/Open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May already be designated preservation master format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Move away from proprietary formats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Safeguard your collections?????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Dangers</a:t>
            </a:r>
            <a:br>
              <a:rPr b="0" i="0" lang="en" sz="1800" u="none" cap="none" strike="noStrike"/>
            </a:b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What if ‘significant properties’ are lost?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−"/>
            </a:pP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Also what even are those significant properties?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1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How to validate correct normalisation</a:t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Is Framemd5 enough?</a:t>
            </a:r>
            <a:endParaRPr sz="1800">
              <a:solidFill>
                <a:srgbClr val="595959"/>
              </a:solidFill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File size increase (depends on input, but we’ve seen 35-40% increase)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Testing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71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Raelene Casey, Gavin Martin and Kieran O’Leary</a:t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A few hundred SD ProRes/PCM/MOV/tmcd files</a:t>
            </a:r>
            <a:endParaRPr sz="1800">
              <a:solidFill>
                <a:srgbClr val="595959"/>
              </a:solidFill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Normalise to FFV1/MKV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Do Framemd5s match? - YES!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Lossless? - Yes!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599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9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2400" y="1324440"/>
            <a:ext cx="5171760" cy="2418840"/>
          </a:xfrm>
          <a:prstGeom prst="rect">
            <a:avLst/>
          </a:prstGeom>
          <a:noFill/>
          <a:ln>
            <a:noFill/>
          </a:ln>
          <a:effectLst>
            <a:outerShdw dir="5400000" dist="19080">
              <a:srgbClr val="000000">
                <a:alpha val="49803"/>
              </a:srgbClr>
            </a:outerShdw>
          </a:effectLst>
        </p:spPr>
      </p:pic>
      <p:sp>
        <p:nvSpPr>
          <p:cNvPr id="91" name="Google Shape;91;p19"/>
          <p:cNvSpPr/>
          <p:nvPr/>
        </p:nvSpPr>
        <p:spPr>
          <a:xfrm>
            <a:off x="2710080" y="4126320"/>
            <a:ext cx="7273440" cy="6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41472/59 * 59/54 = 768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768/576 = 1.333333333 :) 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4960" y="30960"/>
            <a:ext cx="6869520" cy="514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1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9080" y="0"/>
            <a:ext cx="7037280" cy="514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Aspect ratio/Crop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lang="en" sz="18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Some MOV files contained clean aperture metadata (clap)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lang="en" sz="18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Crop defined which displays correctly in QuickTime Player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lang="en" sz="18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Clap metadata not mapped to Matroska PixelWidth.. But it can!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lang="en" sz="18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Financial support needed to add this support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lang="en" sz="18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By default, ffmpeg applies 59/54 PAR, ignoring the crop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−"/>
            </a:pP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720*(59/54) = 786.7777777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−"/>
            </a:pP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786.777 / 576 = 1.364:1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−"/>
            </a:pP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Different aspect ratio 1.33333 vs 1.364:1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3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4960" y="156600"/>
            <a:ext cx="4203720" cy="482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